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256" r:id="rId5"/>
    <p:sldId id="257" r:id="rId6"/>
    <p:sldId id="261" r:id="rId7"/>
    <p:sldId id="258" r:id="rId8"/>
    <p:sldId id="262" r:id="rId9"/>
    <p:sldId id="269" r:id="rId10"/>
    <p:sldId id="263" r:id="rId11"/>
    <p:sldId id="264" r:id="rId12"/>
    <p:sldId id="266" r:id="rId13"/>
    <p:sldId id="267" r:id="rId14"/>
    <p:sldId id="284" r:id="rId15"/>
    <p:sldId id="283" r:id="rId16"/>
    <p:sldId id="281" r:id="rId17"/>
    <p:sldId id="280" r:id="rId18"/>
    <p:sldId id="274" r:id="rId19"/>
    <p:sldId id="276" r:id="rId20"/>
    <p:sldId id="277" r:id="rId21"/>
    <p:sldId id="278" r:id="rId22"/>
    <p:sldId id="279" r:id="rId23"/>
    <p:sldId id="285" r:id="rId24"/>
    <p:sldId id="299" r:id="rId25"/>
    <p:sldId id="300" r:id="rId26"/>
    <p:sldId id="288" r:id="rId27"/>
    <p:sldId id="289" r:id="rId28"/>
    <p:sldId id="290" r:id="rId29"/>
    <p:sldId id="302" r:id="rId30"/>
    <p:sldId id="293" r:id="rId31"/>
    <p:sldId id="292" r:id="rId32"/>
    <p:sldId id="294" r:id="rId33"/>
    <p:sldId id="295" r:id="rId34"/>
    <p:sldId id="296" r:id="rId35"/>
    <p:sldId id="298" r:id="rId36"/>
  </p:sldIdLst>
  <p:sldSz cx="9144000" cy="6858000" type="screen4x3"/>
  <p:notesSz cx="6881813" cy="96615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zak" initials="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67"/>
    <p:restoredTop sz="94658"/>
  </p:normalViewPr>
  <p:slideViewPr>
    <p:cSldViewPr snapToGrid="0">
      <p:cViewPr varScale="1">
        <p:scale>
          <a:sx n="68" d="100"/>
          <a:sy n="68" d="100"/>
        </p:scale>
        <p:origin x="11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enda Bosch" userId="b0cf3655-23f7-41a8-8101-5033989a4585" providerId="ADAL" clId="{F8F4F1CC-9DBD-0343-94E2-A0B1975F9DF8}"/>
    <pc:docChg chg="custSel modSld">
      <pc:chgData name="Glenda Bosch" userId="b0cf3655-23f7-41a8-8101-5033989a4585" providerId="ADAL" clId="{F8F4F1CC-9DBD-0343-94E2-A0B1975F9DF8}" dt="2024-08-04T11:21:22.683" v="205" actId="20577"/>
      <pc:docMkLst>
        <pc:docMk/>
      </pc:docMkLst>
      <pc:sldChg chg="modSp mod">
        <pc:chgData name="Glenda Bosch" userId="b0cf3655-23f7-41a8-8101-5033989a4585" providerId="ADAL" clId="{F8F4F1CC-9DBD-0343-94E2-A0B1975F9DF8}" dt="2024-08-04T11:21:22.683" v="205" actId="20577"/>
        <pc:sldMkLst>
          <pc:docMk/>
          <pc:sldMk cId="3392995238" sldId="257"/>
        </pc:sldMkLst>
        <pc:spChg chg="mod">
          <ac:chgData name="Glenda Bosch" userId="b0cf3655-23f7-41a8-8101-5033989a4585" providerId="ADAL" clId="{F8F4F1CC-9DBD-0343-94E2-A0B1975F9DF8}" dt="2024-08-04T11:21:22.683" v="205" actId="20577"/>
          <ac:spMkLst>
            <pc:docMk/>
            <pc:sldMk cId="3392995238" sldId="257"/>
            <ac:spMk id="3" creationId="{26A6E535-24C3-5DC0-5C21-E108B9E522BD}"/>
          </ac:spMkLst>
        </pc:spChg>
      </pc:sldChg>
    </pc:docChg>
  </pc:docChgLst>
  <pc:docChgLst>
    <pc:chgData name="Glenda Bosch" userId="b0cf3655-23f7-41a8-8101-5033989a4585" providerId="ADAL" clId="{F1662ECE-C619-4C63-AF07-20EF4949F9BC}"/>
    <pc:docChg chg="modSld">
      <pc:chgData name="Glenda Bosch" userId="b0cf3655-23f7-41a8-8101-5033989a4585" providerId="ADAL" clId="{F1662ECE-C619-4C63-AF07-20EF4949F9BC}" dt="2024-10-08T13:56:06.381" v="5" actId="20577"/>
      <pc:docMkLst>
        <pc:docMk/>
      </pc:docMkLst>
      <pc:sldChg chg="modSp mod">
        <pc:chgData name="Glenda Bosch" userId="b0cf3655-23f7-41a8-8101-5033989a4585" providerId="ADAL" clId="{F1662ECE-C619-4C63-AF07-20EF4949F9BC}" dt="2024-10-08T13:56:06.381" v="5" actId="20577"/>
        <pc:sldMkLst>
          <pc:docMk/>
          <pc:sldMk cId="3445458619" sldId="256"/>
        </pc:sldMkLst>
        <pc:spChg chg="mod">
          <ac:chgData name="Glenda Bosch" userId="b0cf3655-23f7-41a8-8101-5033989a4585" providerId="ADAL" clId="{F1662ECE-C619-4C63-AF07-20EF4949F9BC}" dt="2024-10-08T13:56:06.381" v="5" actId="20577"/>
          <ac:spMkLst>
            <pc:docMk/>
            <pc:sldMk cId="3445458619" sldId="256"/>
            <ac:spMk id="3" creationId="{F35952F6-6905-AA10-3F58-0B68A5320E7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1DCB36-8247-B232-2B94-5B5FF11B95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82600"/>
          </a:xfrm>
          <a:prstGeom prst="rect">
            <a:avLst/>
          </a:prstGeom>
        </p:spPr>
        <p:txBody>
          <a:bodyPr vert="horz" lIns="92173" tIns="46086" rIns="92173" bIns="46086" rtlCol="0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96136-1A05-3D57-9A89-482B33C2C03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82600"/>
          </a:xfrm>
          <a:prstGeom prst="rect">
            <a:avLst/>
          </a:prstGeom>
        </p:spPr>
        <p:txBody>
          <a:bodyPr vert="horz" wrap="square" lIns="92173" tIns="46086" rIns="92173" bIns="460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AEA71A9-AED0-1746-BC03-E4564A8E0D8C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3D5F74-2267-EB42-F42D-0087EBD469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23938" y="723900"/>
            <a:ext cx="4833937" cy="3624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3" tIns="46086" rIns="92173" bIns="4608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BCBAD98-A018-B5A3-EFB8-6D836D3F49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589463"/>
            <a:ext cx="5503863" cy="4348162"/>
          </a:xfrm>
          <a:prstGeom prst="rect">
            <a:avLst/>
          </a:prstGeom>
        </p:spPr>
        <p:txBody>
          <a:bodyPr vert="horz" lIns="92173" tIns="46086" rIns="92173" bIns="46086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47B7A-FC05-D5DE-4F2F-22E4481062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77338"/>
            <a:ext cx="2982913" cy="482600"/>
          </a:xfrm>
          <a:prstGeom prst="rect">
            <a:avLst/>
          </a:prstGeom>
        </p:spPr>
        <p:txBody>
          <a:bodyPr vert="horz" lIns="92173" tIns="46086" rIns="92173" bIns="46086" rtlCol="0" anchor="b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51E65C-2A3B-5246-36A8-B98CF40E3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97313" y="9177338"/>
            <a:ext cx="2982912" cy="482600"/>
          </a:xfrm>
          <a:prstGeom prst="rect">
            <a:avLst/>
          </a:prstGeom>
        </p:spPr>
        <p:txBody>
          <a:bodyPr vert="horz" wrap="square" lIns="92173" tIns="46086" rIns="92173" bIns="460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0A2EA53-967D-F84C-95E5-9922A14473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C9469-AAC2-04D7-6F70-01A21D0AA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EAD51-76BC-6E4E-ACC4-EBF9EB36FB39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D1273-C477-5BD8-C517-00C61145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7CEB1-E1DF-BB81-AA67-FFE694D5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D0497-D704-BC43-8D71-B4A48E5DF8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105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301C4-90F7-827C-F118-954C53BB6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4485B-8306-4B41-A3E2-E9D662ABFD03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14F16-3B7B-9923-1BE4-9F0B4D7E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6A7F0-E98E-805C-C012-81560928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E1F95-56AA-3A4D-9968-ACB4C62D8F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1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B7AEE-199E-5448-FCAE-6F376B9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3459F-978C-4C4E-8C73-DB52ECAA5240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60806-148D-470C-CE47-F24061B47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9B532-BDF5-BD9E-0369-48776FAB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7ACB5-EFC2-ED4A-B0B6-0F299DE90D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733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C921465-3D8A-0D25-97AE-863493A2C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EFB59-04A7-2544-965A-673B12787D16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3FD4D44-075B-054A-F1E7-E6A76420B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EB6ABF-B943-E49E-6BEA-E3B015DFF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BE779-AB94-1D47-8F00-BF1AD44F88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73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B6E4CDE-BC12-ABD5-ABA1-8B9690A07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C630E-6E53-F848-AE0D-FD8848A72DBC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ED21A9C-3F7B-08EF-612C-6587B1D3F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E3F429-B95F-1339-DB41-997709605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0C822-7CFE-A741-885C-E1A3AC5FD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26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76A41C-773E-CEFB-3992-E643C8E5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578CD-8E99-6140-80E4-72AB0CBD391F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F3A9BB1-F6DA-7D92-36FB-3CD98E75F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9208AB8-333B-36BE-457B-D1BA597C9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8BC8D-F76F-454B-BCC6-30D78E6071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513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BF09350-183F-4C40-3E33-C558E84ED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5B23E-1ACB-F842-91B6-53571D4181E5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BF13098-FACE-4BF0-73F2-C4AAD72A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89A369-F495-4F76-A2D7-1FF693BE4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D9D73-5C49-AC4A-8B77-A0EA1EECD0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296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B74C6E-827E-FF3D-0AC4-2884AC07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3B294-926E-2C44-AC7B-8CF85E82CB1F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1F5A62-F81D-8123-1376-179569553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4E11F2-BC7A-939C-9889-2D4ED130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9E6D1-5A6E-9F4E-821A-3C15C2449C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51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124556A-164D-FAAA-B75F-3EBE54AE4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0EE7F-7776-DF42-99BA-93A4E41108DE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AC34F6-B42E-D6C9-2984-77ECD27E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BCDE25-AA78-97F7-B175-A7995FD99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9D313-6820-6347-91A6-042AB1CD76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26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F50AB-EB18-C590-A89C-5DDCD15CE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D36BE-C1DC-554E-A77E-429B2E74C446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6E884-C095-6EC7-8E6D-E1C5C85D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9772A-868A-B7C3-CD0D-9C1B5F79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41E58-0B4F-2345-8475-C7BDFA60DA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437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37344-C558-3285-32EA-83500C88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340DB-EEC5-3949-BC61-4F4A771897C1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7D3A7-8776-37A3-328D-C31CA1A32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B7D41-AFDB-8F18-B12C-ECD2B731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08569-17BF-6148-A71D-F16D0D1B26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18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1C8BE89-5586-68C1-A336-E57A83D5140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2666DF5-3A17-C851-8C9C-F80847B016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59267-F16C-84AC-AA4B-5377E50EE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FAD3131-7975-1B42-A7C4-E5741FC253CF}" type="datetimeFigureOut">
              <a:rPr lang="en-US" altLang="en-US"/>
              <a:pPr>
                <a:defRPr/>
              </a:pPr>
              <a:t>10/8/2024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60D46-8B38-EB57-227D-D8DCF5C45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C8807-F5F6-5ED0-6B70-24D746AB9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0E1331E-2379-334E-AA6E-9604855814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glenda@greendoorproperties.co" TargetMode="External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8F76F-404A-D9E7-D7CA-39CAA2446E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A">
                <a:latin typeface="Avenir Next" panose="020B0503020202020204" pitchFamily="34" charset="0"/>
                <a:cs typeface="Al Tarikh" pitchFamily="2" charset="-78"/>
              </a:rPr>
              <a:t>HOUSE CHAMONIX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952F6-6905-AA10-3F58-0B68A5320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71600"/>
          </a:xfrm>
        </p:spPr>
        <p:txBody>
          <a:bodyPr/>
          <a:lstStyle/>
          <a:p>
            <a:r>
              <a:rPr lang="en-NA" dirty="0">
                <a:latin typeface="Avenir Next Condensed" panose="020B0506020202020204" pitchFamily="34" charset="0"/>
              </a:rPr>
              <a:t>AUASBLICK</a:t>
            </a:r>
          </a:p>
          <a:p>
            <a:r>
              <a:rPr lang="en-NA" dirty="0">
                <a:latin typeface="Avenir Next Condensed" panose="020B0506020202020204" pitchFamily="34" charset="0"/>
              </a:rPr>
              <a:t>N$ </a:t>
            </a:r>
            <a:r>
              <a:rPr lang="en-US" dirty="0">
                <a:latin typeface="Avenir Next Condensed" panose="020B0506020202020204" pitchFamily="34" charset="0"/>
              </a:rPr>
              <a:t>1</a:t>
            </a:r>
            <a:r>
              <a:rPr lang="en-NA" dirty="0">
                <a:latin typeface="Avenir Next Condensed" panose="020B0506020202020204" pitchFamily="34" charset="0"/>
              </a:rPr>
              <a:t>5</a:t>
            </a:r>
            <a:r>
              <a:rPr lang="en-US" dirty="0">
                <a:latin typeface="Avenir Next Condensed" panose="020B0506020202020204" pitchFamily="34" charset="0"/>
              </a:rPr>
              <a:t>,8</a:t>
            </a:r>
            <a:r>
              <a:rPr lang="en-NA" dirty="0">
                <a:latin typeface="Avenir Next Condensed" panose="020B0506020202020204" pitchFamily="34" charset="0"/>
              </a:rPr>
              <a:t>00,000.00</a:t>
            </a:r>
          </a:p>
          <a:p>
            <a:endParaRPr lang="en-NA" dirty="0"/>
          </a:p>
        </p:txBody>
      </p:sp>
    </p:spTree>
    <p:extLst>
      <p:ext uri="{BB962C8B-B14F-4D97-AF65-F5344CB8AC3E}">
        <p14:creationId xmlns:p14="http://schemas.microsoft.com/office/powerpoint/2010/main" val="344545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772D5-23DB-44CE-041F-D41A852D7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800">
                <a:latin typeface="Avenir Next Condensed" panose="020B0506020202020204" pitchFamily="34" charset="0"/>
              </a:rPr>
              <a:t>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6E535-24C3-5DC0-5C21-E108B9E52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A" dirty="0">
              <a:latin typeface="Avenir Next" panose="020B0503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With its 180 degree views, this East facing home, designed for two families, </a:t>
            </a:r>
            <a:r>
              <a:rPr lang="en-US" sz="1800" dirty="0"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guarantees a spectacular sunrise, each one more beautiful than the last!</a:t>
            </a: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 This </a:t>
            </a:r>
            <a:r>
              <a:rPr lang="en-US" sz="1800" dirty="0"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property</a:t>
            </a: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consists of </a:t>
            </a: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two separate homes, there is two </a:t>
            </a:r>
            <a:r>
              <a:rPr lang="en-US" sz="180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or more of </a:t>
            </a: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everything, even the view!</a:t>
            </a:r>
            <a:endParaRPr lang="en-NA" sz="1800" dirty="0">
              <a:effectLst/>
              <a:latin typeface="Avenir Next Condensed" panose="020B050602020202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The 1</a:t>
            </a:r>
            <a:r>
              <a:rPr lang="en-US" sz="1800" baseline="300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st</a:t>
            </a: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 floor has a double volume lounge, mezzanine family area, study area, 4 bedrooms, 3 bathrooms, kitchen, scullery, and dining area with glass doors leading out onto the lovely rooftop area.</a:t>
            </a:r>
            <a:endParaRPr lang="en-NA" sz="1800" dirty="0">
              <a:effectLst/>
              <a:latin typeface="Avenir Next Condensed" panose="020B050602020202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The 2</a:t>
            </a:r>
            <a:r>
              <a:rPr lang="en-US" sz="1800" baseline="300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nd</a:t>
            </a: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 home on the 2</a:t>
            </a:r>
            <a:r>
              <a:rPr lang="en-US" sz="1800" baseline="300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nd</a:t>
            </a: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 floor has its own street entrance and carport, 3 bedrooms, 3 bathrooms, study, full kitchen, dining area and 117 sqm entertainment area, which could be used as offices.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800" dirty="0"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There is a large area to make a garden and a paved parking area, ideal for the office staff</a:t>
            </a:r>
            <a:endParaRPr lang="en-NA" sz="1800" dirty="0">
              <a:effectLst/>
              <a:latin typeface="Avenir Next Condensed" panose="020B050602020202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Avenir Next Condensed" panose="020B050602020202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The lower level has a one-bedroom flatlet, 3 car garage and an office.</a:t>
            </a:r>
            <a:endParaRPr lang="en-NA" sz="1800" dirty="0">
              <a:effectLst/>
              <a:latin typeface="Avenir Next Condensed" panose="020B050602020202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 Nova Cond" panose="020F0502020204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 </a:t>
            </a:r>
            <a:endParaRPr lang="en-NA" sz="1800" dirty="0">
              <a:effectLst/>
              <a:latin typeface="Corbel" panose="020B050302020402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endParaRPr lang="en-NA" dirty="0"/>
          </a:p>
        </p:txBody>
      </p:sp>
    </p:spTree>
    <p:extLst>
      <p:ext uri="{BB962C8B-B14F-4D97-AF65-F5344CB8AC3E}">
        <p14:creationId xmlns:p14="http://schemas.microsoft.com/office/powerpoint/2010/main" val="3392995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18C5-DAA1-6A7E-83B3-40DF44EB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3008313" cy="1282700"/>
          </a:xfrm>
        </p:spPr>
        <p:txBody>
          <a:bodyPr/>
          <a:lstStyle/>
          <a:p>
            <a:r>
              <a:rPr lang="en-NA">
                <a:latin typeface="Avenir Next Condensed" panose="020B0506020202020204" pitchFamily="34" charset="0"/>
              </a:rPr>
              <a:t>18 CHAMONIX STR</a:t>
            </a:r>
            <a:br>
              <a:rPr lang="en-NA">
                <a:latin typeface="Avenir Next Condensed" panose="020B0506020202020204" pitchFamily="34" charset="0"/>
              </a:rPr>
            </a:br>
            <a:r>
              <a:rPr lang="en-NA">
                <a:latin typeface="Avenir Next Condensed" panose="020B0506020202020204" pitchFamily="34" charset="0"/>
              </a:rPr>
              <a:t>AUASBLICK</a:t>
            </a:r>
            <a:br>
              <a:rPr lang="en-NA">
                <a:latin typeface="Avenir Next Condensed" panose="020B0506020202020204" pitchFamily="34" charset="0"/>
              </a:rPr>
            </a:br>
            <a:r>
              <a:rPr lang="en-NA">
                <a:latin typeface="Avenir Next Condensed" panose="020B0506020202020204" pitchFamily="34" charset="0"/>
              </a:rPr>
              <a:t>WINDHOEK</a:t>
            </a:r>
            <a:br>
              <a:rPr lang="en-NA">
                <a:latin typeface="Avenir Next Condensed" panose="020B0506020202020204" pitchFamily="34" charset="0"/>
              </a:rPr>
            </a:br>
            <a:r>
              <a:rPr lang="en-NA">
                <a:latin typeface="Avenir Next Condensed" panose="020B0506020202020204" pitchFamily="34" charset="0"/>
              </a:rPr>
              <a:t>NAMIBIA</a:t>
            </a:r>
          </a:p>
        </p:txBody>
      </p:sp>
      <p:pic>
        <p:nvPicPr>
          <p:cNvPr id="6" name="Content Placeholder 5" descr="A building with a staircase&#10;&#10;Description automatically generated with medium confidence">
            <a:extLst>
              <a:ext uri="{FF2B5EF4-FFF2-40B4-BE49-F238E27FC236}">
                <a16:creationId xmlns:a16="http://schemas.microsoft.com/office/drawing/2014/main" id="{9083FD20-7E28-F4F3-A734-E89BC5E45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495690"/>
            <a:ext cx="5111750" cy="452411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4FBE2-4B5A-CDB0-30DD-4ACEA91AB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95689"/>
            <a:ext cx="3008313" cy="4524111"/>
          </a:xfrm>
        </p:spPr>
        <p:txBody>
          <a:bodyPr/>
          <a:lstStyle/>
          <a:p>
            <a:endParaRPr lang="en-NA" b="1" dirty="0">
              <a:latin typeface="Avenir Next" panose="020B0503020202020204" pitchFamily="34" charset="0"/>
            </a:endParaRPr>
          </a:p>
          <a:p>
            <a:r>
              <a:rPr lang="en-NA" dirty="0">
                <a:latin typeface="Avenir Next" panose="020B0503020202020204" pitchFamily="34" charset="0"/>
              </a:rPr>
              <a:t>7 BEDROOMS</a:t>
            </a:r>
          </a:p>
          <a:p>
            <a:r>
              <a:rPr lang="en-NA" dirty="0">
                <a:latin typeface="Avenir Next" panose="020B0503020202020204" pitchFamily="34" charset="0"/>
              </a:rPr>
              <a:t>6 BATHROOMS</a:t>
            </a:r>
          </a:p>
          <a:p>
            <a:r>
              <a:rPr lang="en-NA" dirty="0">
                <a:latin typeface="Avenir Next" panose="020B0503020202020204" pitchFamily="34" charset="0"/>
              </a:rPr>
              <a:t>2 FULL KITCHENS</a:t>
            </a:r>
          </a:p>
          <a:p>
            <a:r>
              <a:rPr lang="en-NA" dirty="0">
                <a:latin typeface="Avenir Next" panose="020B0503020202020204" pitchFamily="34" charset="0"/>
              </a:rPr>
              <a:t>2 DINING ROOMS</a:t>
            </a:r>
          </a:p>
          <a:p>
            <a:r>
              <a:rPr lang="en-NA" dirty="0">
                <a:latin typeface="Avenir Next" panose="020B0503020202020204" pitchFamily="34" charset="0"/>
              </a:rPr>
              <a:t>1 FORMAL LOUNGE</a:t>
            </a:r>
          </a:p>
          <a:p>
            <a:r>
              <a:rPr lang="en-NA" dirty="0">
                <a:latin typeface="Avenir Next" panose="020B0503020202020204" pitchFamily="34" charset="0"/>
              </a:rPr>
              <a:t>3 LIVING AREAS</a:t>
            </a:r>
          </a:p>
          <a:p>
            <a:r>
              <a:rPr lang="en-NA" dirty="0">
                <a:latin typeface="Avenir Next" panose="020B0503020202020204" pitchFamily="34" charset="0"/>
              </a:rPr>
              <a:t>117 SQM ENTERTAINMENT AREA</a:t>
            </a:r>
          </a:p>
          <a:p>
            <a:r>
              <a:rPr lang="en-NA" dirty="0">
                <a:latin typeface="Avenir Next" panose="020B0503020202020204" pitchFamily="34" charset="0"/>
              </a:rPr>
              <a:t>2 OFFICES</a:t>
            </a:r>
          </a:p>
          <a:p>
            <a:r>
              <a:rPr lang="en-NA" dirty="0">
                <a:latin typeface="Avenir Next" panose="020B0503020202020204" pitchFamily="34" charset="0"/>
              </a:rPr>
              <a:t>2 GUEST WC</a:t>
            </a:r>
          </a:p>
          <a:p>
            <a:r>
              <a:rPr lang="en-NA" dirty="0">
                <a:latin typeface="Avenir Next" panose="020B0503020202020204" pitchFamily="34" charset="0"/>
              </a:rPr>
              <a:t>3 CAR GARAGE</a:t>
            </a:r>
          </a:p>
          <a:p>
            <a:r>
              <a:rPr lang="en-NA" dirty="0">
                <a:latin typeface="Avenir Next" panose="020B0503020202020204" pitchFamily="34" charset="0"/>
              </a:rPr>
              <a:t>1 CARPORT</a:t>
            </a:r>
          </a:p>
          <a:p>
            <a:r>
              <a:rPr lang="en-NA" dirty="0">
                <a:latin typeface="Avenir Next" panose="020B0503020202020204" pitchFamily="34" charset="0"/>
              </a:rPr>
              <a:t>PARKING AREA</a:t>
            </a:r>
          </a:p>
          <a:p>
            <a:r>
              <a:rPr lang="en-NA" dirty="0">
                <a:latin typeface="Avenir Next" panose="020B0503020202020204" pitchFamily="34" charset="0"/>
              </a:rPr>
              <a:t>GARDEN AREA</a:t>
            </a:r>
          </a:p>
          <a:p>
            <a:r>
              <a:rPr lang="en-NA" dirty="0">
                <a:latin typeface="Avenir Next" panose="020B0503020202020204" pitchFamily="34" charset="0"/>
              </a:rPr>
              <a:t>2 ENTRANCES</a:t>
            </a:r>
          </a:p>
          <a:p>
            <a:r>
              <a:rPr lang="en-NA" dirty="0">
                <a:latin typeface="Avenir Next" panose="020B0503020202020204" pitchFamily="34" charset="0"/>
              </a:rPr>
              <a:t>ENDLESS VIEWS</a:t>
            </a:r>
          </a:p>
        </p:txBody>
      </p:sp>
    </p:spTree>
    <p:extLst>
      <p:ext uri="{BB962C8B-B14F-4D97-AF65-F5344CB8AC3E}">
        <p14:creationId xmlns:p14="http://schemas.microsoft.com/office/powerpoint/2010/main" val="243664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3B6F-59D1-31BF-34D5-856DAE5A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SUNRISE AND VIEW TO THE EAST</a:t>
            </a:r>
          </a:p>
        </p:txBody>
      </p:sp>
      <p:pic>
        <p:nvPicPr>
          <p:cNvPr id="5" name="Content Placeholder 4" descr="Beautiful sunrise">
            <a:extLst>
              <a:ext uri="{FF2B5EF4-FFF2-40B4-BE49-F238E27FC236}">
                <a16:creationId xmlns:a16="http://schemas.microsoft.com/office/drawing/2014/main" id="{B6BF4B51-BBE9-A082-8C1D-04C8DEEFC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129312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CC80E-0F48-28E7-C9A7-35EFA1B45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STAIRCASE</a:t>
            </a:r>
            <a:r>
              <a:rPr lang="en-NA">
                <a:latin typeface="Avenir Next Condensed" panose="020B0506020202020204" pitchFamily="34" charset="0"/>
              </a:rPr>
              <a:t> </a:t>
            </a:r>
            <a:r>
              <a:rPr lang="en-NA" sz="4000">
                <a:latin typeface="Avenir Next Condensed" panose="020B0506020202020204" pitchFamily="34" charset="0"/>
              </a:rPr>
              <a:t>TO 2ND HOME</a:t>
            </a:r>
          </a:p>
        </p:txBody>
      </p:sp>
      <p:pic>
        <p:nvPicPr>
          <p:cNvPr id="5" name="Content Placeholder 4" descr="A staircase in a building&#10;&#10;Description automatically generated">
            <a:extLst>
              <a:ext uri="{FF2B5EF4-FFF2-40B4-BE49-F238E27FC236}">
                <a16:creationId xmlns:a16="http://schemas.microsoft.com/office/drawing/2014/main" id="{0EAF8D52-BD8D-059A-83BA-F7DD3787E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0200"/>
            <a:ext cx="8153399" cy="4983162"/>
          </a:xfrm>
        </p:spPr>
      </p:pic>
    </p:spTree>
    <p:extLst>
      <p:ext uri="{BB962C8B-B14F-4D97-AF65-F5344CB8AC3E}">
        <p14:creationId xmlns:p14="http://schemas.microsoft.com/office/powerpoint/2010/main" val="132518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84F82-B9F8-C29D-EE93-A97ECCC3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 – DOUBLE VOLUME - LOUNGE</a:t>
            </a:r>
          </a:p>
        </p:txBody>
      </p:sp>
      <p:pic>
        <p:nvPicPr>
          <p:cNvPr id="7" name="Content Placeholder 6" descr="A staircase in a house&#10;&#10;Description automatically generated">
            <a:extLst>
              <a:ext uri="{FF2B5EF4-FFF2-40B4-BE49-F238E27FC236}">
                <a16:creationId xmlns:a16="http://schemas.microsoft.com/office/drawing/2014/main" id="{D1880B92-E7B4-0154-ADF2-D9562C266F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8229600" cy="4906962"/>
          </a:xfrm>
        </p:spPr>
      </p:pic>
    </p:spTree>
    <p:extLst>
      <p:ext uri="{BB962C8B-B14F-4D97-AF65-F5344CB8AC3E}">
        <p14:creationId xmlns:p14="http://schemas.microsoft.com/office/powerpoint/2010/main" val="127388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6FBCDB1-1910-38FA-F040-5242516FB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3552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1 - KITCHEN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5B6D2E-5374-A00B-EADF-53867B156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613065"/>
            <a:ext cx="4038600" cy="4525963"/>
          </a:xfrm>
        </p:spPr>
        <p:txBody>
          <a:bodyPr/>
          <a:lstStyle/>
          <a:p>
            <a:endParaRPr lang="en-N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FA04E23-CF25-3524-4E40-953A2B2EC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9600" y="1613064"/>
            <a:ext cx="4038600" cy="4525963"/>
          </a:xfrm>
        </p:spPr>
        <p:txBody>
          <a:bodyPr/>
          <a:lstStyle/>
          <a:p>
            <a:endParaRPr lang="en-NA"/>
          </a:p>
        </p:txBody>
      </p:sp>
      <p:pic>
        <p:nvPicPr>
          <p:cNvPr id="4" name="Picture 3" descr="A kitchen with a stove and a stove top&#10;&#10;Description automatically generated">
            <a:extLst>
              <a:ext uri="{FF2B5EF4-FFF2-40B4-BE49-F238E27FC236}">
                <a16:creationId xmlns:a16="http://schemas.microsoft.com/office/drawing/2014/main" id="{7659E8B2-5C4F-0025-3090-924100F2E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199"/>
            <a:ext cx="8229600" cy="49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01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59DC3-5990-9AC4-B624-B5EEF0020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1 - KITCHEN</a:t>
            </a:r>
          </a:p>
        </p:txBody>
      </p:sp>
      <p:pic>
        <p:nvPicPr>
          <p:cNvPr id="4" name="Picture 3" descr="A kitchen with a large island&#10;&#10;Description automatically generated">
            <a:extLst>
              <a:ext uri="{FF2B5EF4-FFF2-40B4-BE49-F238E27FC236}">
                <a16:creationId xmlns:a16="http://schemas.microsoft.com/office/drawing/2014/main" id="{9CA4F989-9CB1-26A7-6124-AAAFB327C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3999"/>
            <a:ext cx="8229600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11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182E5-FF6D-9708-AEC4-6992257E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1- KITCHEN</a:t>
            </a:r>
          </a:p>
        </p:txBody>
      </p:sp>
      <p:pic>
        <p:nvPicPr>
          <p:cNvPr id="8" name="Picture 7" descr="A kitchen with a large island&#10;&#10;Description automatically generated">
            <a:extLst>
              <a:ext uri="{FF2B5EF4-FFF2-40B4-BE49-F238E27FC236}">
                <a16:creationId xmlns:a16="http://schemas.microsoft.com/office/drawing/2014/main" id="{0205E366-E320-4D0B-BD12-6D7C55BCB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399"/>
            <a:ext cx="8229600" cy="490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997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30CD1-88E3-0FBA-49BC-AFD037C3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66" y="228600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 – MEZZANINE LEVEL</a:t>
            </a:r>
          </a:p>
        </p:txBody>
      </p:sp>
      <p:pic>
        <p:nvPicPr>
          <p:cNvPr id="4" name="Picture 3" descr="A hallway with a railing and lights&#10;&#10;Description automatically generated">
            <a:extLst>
              <a:ext uri="{FF2B5EF4-FFF2-40B4-BE49-F238E27FC236}">
                <a16:creationId xmlns:a16="http://schemas.microsoft.com/office/drawing/2014/main" id="{1294A50F-1B8E-A76C-A1C9-FE1FE916E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08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C8254-714A-2818-2FE4-F2DA03758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1- MAIN BEDROOM</a:t>
            </a:r>
          </a:p>
        </p:txBody>
      </p:sp>
      <p:pic>
        <p:nvPicPr>
          <p:cNvPr id="4" name="Picture 3" descr="A room with a wood cabinet and a tile floor&#10;&#10;Description automatically generated">
            <a:extLst>
              <a:ext uri="{FF2B5EF4-FFF2-40B4-BE49-F238E27FC236}">
                <a16:creationId xmlns:a16="http://schemas.microsoft.com/office/drawing/2014/main" id="{33C9C0F5-68A0-B80A-3037-B0F4D77C4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98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17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83C2F-1888-5B93-6994-33345326B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 – MAIN BEDROOM – WALK IN CLOSET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FC28C1-2617-2F56-4639-C551334648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2057401"/>
            <a:ext cx="4038600" cy="2971798"/>
          </a:xfrm>
        </p:spPr>
      </p:pic>
      <p:pic>
        <p:nvPicPr>
          <p:cNvPr id="8" name="Content Placeholder 7" descr="A room with wood cabinets and a white ceiling&#10;&#10;Description automatically generated">
            <a:extLst>
              <a:ext uri="{FF2B5EF4-FFF2-40B4-BE49-F238E27FC236}">
                <a16:creationId xmlns:a16="http://schemas.microsoft.com/office/drawing/2014/main" id="{B1545A11-78ED-B7D0-56A0-AFF662F1EE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57400"/>
            <a:ext cx="4038600" cy="2971799"/>
          </a:xfrm>
        </p:spPr>
      </p:pic>
    </p:spTree>
    <p:extLst>
      <p:ext uri="{BB962C8B-B14F-4D97-AF65-F5344CB8AC3E}">
        <p14:creationId xmlns:p14="http://schemas.microsoft.com/office/powerpoint/2010/main" val="4230649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68200-1872-D7B8-0C7C-C47EF5D87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 – MAIN EN SUITE </a:t>
            </a:r>
          </a:p>
        </p:txBody>
      </p:sp>
      <p:pic>
        <p:nvPicPr>
          <p:cNvPr id="6" name="Content Placeholder 5" descr="A bathroom with a glass shower and sink&#10;&#10;Description automatically generated">
            <a:extLst>
              <a:ext uri="{FF2B5EF4-FFF2-40B4-BE49-F238E27FC236}">
                <a16:creationId xmlns:a16="http://schemas.microsoft.com/office/drawing/2014/main" id="{AD02A928-A187-3865-72E7-B534D84345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1"/>
            <a:ext cx="4038600" cy="2971800"/>
          </a:xfrm>
        </p:spPr>
      </p:pic>
      <p:pic>
        <p:nvPicPr>
          <p:cNvPr id="10" name="Content Placeholder 9" descr="A bathroom with a tub and sink&#10;&#10;Description automatically generated">
            <a:extLst>
              <a:ext uri="{FF2B5EF4-FFF2-40B4-BE49-F238E27FC236}">
                <a16:creationId xmlns:a16="http://schemas.microsoft.com/office/drawing/2014/main" id="{2DDDCD3B-BD7A-E5A8-25D0-1C84687F32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05001"/>
            <a:ext cx="4038600" cy="2971800"/>
          </a:xfrm>
        </p:spPr>
      </p:pic>
    </p:spTree>
    <p:extLst>
      <p:ext uri="{BB962C8B-B14F-4D97-AF65-F5344CB8AC3E}">
        <p14:creationId xmlns:p14="http://schemas.microsoft.com/office/powerpoint/2010/main" val="2123132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474CC-800A-E4C1-33E4-41032D2F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1- BEDROOM 2 &amp; 3</a:t>
            </a:r>
          </a:p>
        </p:txBody>
      </p:sp>
      <p:pic>
        <p:nvPicPr>
          <p:cNvPr id="6" name="Content Placeholder 5" descr="A room with a white wall and cabinets&#10;&#10;Description automatically generated">
            <a:extLst>
              <a:ext uri="{FF2B5EF4-FFF2-40B4-BE49-F238E27FC236}">
                <a16:creationId xmlns:a16="http://schemas.microsoft.com/office/drawing/2014/main" id="{7B865C4E-52E7-AEE5-223A-064EDEA0F4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1"/>
            <a:ext cx="4038600" cy="2971800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DD6B598-2A24-B598-DDCD-F901513788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8200" y="1828801"/>
            <a:ext cx="4038600" cy="2971800"/>
          </a:xfrm>
        </p:spPr>
      </p:pic>
    </p:spTree>
    <p:extLst>
      <p:ext uri="{BB962C8B-B14F-4D97-AF65-F5344CB8AC3E}">
        <p14:creationId xmlns:p14="http://schemas.microsoft.com/office/powerpoint/2010/main" val="1355726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F00E-A659-7C3E-8663-667C57ED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1000"/>
            <a:ext cx="77724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SHARED BATHROOM - BEDROOM 2 &amp; 3</a:t>
            </a:r>
          </a:p>
        </p:txBody>
      </p:sp>
      <p:pic>
        <p:nvPicPr>
          <p:cNvPr id="4" name="Picture 3" descr="A bathroom with a bathtub and glass shower&#10;&#10;Description automatically generated">
            <a:extLst>
              <a:ext uri="{FF2B5EF4-FFF2-40B4-BE49-F238E27FC236}">
                <a16:creationId xmlns:a16="http://schemas.microsoft.com/office/drawing/2014/main" id="{CA2F24B5-4B11-4006-DCE0-04783A43F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50295"/>
            <a:ext cx="7772400" cy="502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98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39FF4-2323-5B3C-A28A-FF7AEAADF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BEDROOM 4 WITH ON-SUITE AND BALCONY</a:t>
            </a:r>
          </a:p>
        </p:txBody>
      </p:sp>
      <p:pic>
        <p:nvPicPr>
          <p:cNvPr id="4" name="Picture 3" descr="A room with a glass door&#10;&#10;Description automatically generated">
            <a:extLst>
              <a:ext uri="{FF2B5EF4-FFF2-40B4-BE49-F238E27FC236}">
                <a16:creationId xmlns:a16="http://schemas.microsoft.com/office/drawing/2014/main" id="{19E450A5-BE64-35E8-9ECD-712428532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83002"/>
            <a:ext cx="8229600" cy="498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33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B79B-489D-0A56-16D7-F2416F8DD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ROOFTOP VIEW TO THE SOUTH</a:t>
            </a:r>
          </a:p>
        </p:txBody>
      </p:sp>
      <p:pic>
        <p:nvPicPr>
          <p:cNvPr id="8" name="Picture 7" descr="A rooftop view of a town&#10;&#10;Description automatically generated">
            <a:extLst>
              <a:ext uri="{FF2B5EF4-FFF2-40B4-BE49-F238E27FC236}">
                <a16:creationId xmlns:a16="http://schemas.microsoft.com/office/drawing/2014/main" id="{C63666F9-E23B-B095-DC60-16090A43C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01265"/>
            <a:ext cx="8229600" cy="499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75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6A54-AE95-AC8D-79AE-AE8A5F0D7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KITCHEN/DINING AREA GLASS DOORS TO ROOFTOP</a:t>
            </a:r>
          </a:p>
        </p:txBody>
      </p:sp>
      <p:pic>
        <p:nvPicPr>
          <p:cNvPr id="4" name="Picture 3" descr="A blue building with a lawn&#10;&#10;Description automatically generated">
            <a:extLst>
              <a:ext uri="{FF2B5EF4-FFF2-40B4-BE49-F238E27FC236}">
                <a16:creationId xmlns:a16="http://schemas.microsoft.com/office/drawing/2014/main" id="{57D087FA-5D7E-E46C-5A31-39D6E3C3E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229600" cy="498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12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74B92-AF28-9CE2-3DF4-24CE71276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– HALLWAY AND DINING AREA</a:t>
            </a:r>
          </a:p>
        </p:txBody>
      </p:sp>
      <p:pic>
        <p:nvPicPr>
          <p:cNvPr id="4" name="Picture 3" descr="A hallway with lights on the ceiling&#10;&#10;Description automatically generated">
            <a:extLst>
              <a:ext uri="{FF2B5EF4-FFF2-40B4-BE49-F238E27FC236}">
                <a16:creationId xmlns:a16="http://schemas.microsoft.com/office/drawing/2014/main" id="{57663117-598C-BC61-BFD8-486DB62E6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82296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5D52C-4A4E-E0DE-C836-C9EF7B7E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– ENTERTAINMENT / OFFICE AREA 117 SQM </a:t>
            </a:r>
          </a:p>
        </p:txBody>
      </p:sp>
      <p:pic>
        <p:nvPicPr>
          <p:cNvPr id="4" name="Picture 3" descr="A large room with many windows&#10;&#10;Description automatically generated">
            <a:extLst>
              <a:ext uri="{FF2B5EF4-FFF2-40B4-BE49-F238E27FC236}">
                <a16:creationId xmlns:a16="http://schemas.microsoft.com/office/drawing/2014/main" id="{7EDB646C-6A25-62BB-7838-D0CDDFBEB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16599"/>
            <a:ext cx="8229600" cy="496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44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FF81-F6AD-D79A-9C72-B99E513B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WITH OWN ENTRTANCE</a:t>
            </a:r>
          </a:p>
        </p:txBody>
      </p:sp>
      <p:pic>
        <p:nvPicPr>
          <p:cNvPr id="4" name="Content Placeholder 10" descr="A building with a stone wall&#10;&#10;Description automatically generated">
            <a:extLst>
              <a:ext uri="{FF2B5EF4-FFF2-40B4-BE49-F238E27FC236}">
                <a16:creationId xmlns:a16="http://schemas.microsoft.com/office/drawing/2014/main" id="{7EA72385-F603-D8F7-FC6F-B80F59569F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983162"/>
          </a:xfrm>
        </p:spPr>
      </p:pic>
    </p:spTree>
    <p:extLst>
      <p:ext uri="{BB962C8B-B14F-4D97-AF65-F5344CB8AC3E}">
        <p14:creationId xmlns:p14="http://schemas.microsoft.com/office/powerpoint/2010/main" val="2020305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58C3A-6285-010D-B00D-942999AD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– BEDROOM 2</a:t>
            </a:r>
          </a:p>
        </p:txBody>
      </p:sp>
      <p:pic>
        <p:nvPicPr>
          <p:cNvPr id="4" name="Content Placeholder 5" descr="A room with a window and tile floor&#10;&#10;Description automatically generated">
            <a:extLst>
              <a:ext uri="{FF2B5EF4-FFF2-40B4-BE49-F238E27FC236}">
                <a16:creationId xmlns:a16="http://schemas.microsoft.com/office/drawing/2014/main" id="{2824F8CA-C861-5792-6D7C-E4D6D9A29E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669723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91A96-7C2B-AFC3-2B91-58F6AE10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– MAIN BEDROOM</a:t>
            </a:r>
          </a:p>
        </p:txBody>
      </p:sp>
      <p:pic>
        <p:nvPicPr>
          <p:cNvPr id="8" name="Content Placeholder 7" descr="A room with a large closet&#10;&#10;Description automatically generated">
            <a:extLst>
              <a:ext uri="{FF2B5EF4-FFF2-40B4-BE49-F238E27FC236}">
                <a16:creationId xmlns:a16="http://schemas.microsoft.com/office/drawing/2014/main" id="{3986B0E7-1FF6-9DCD-CB10-4E7C036948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1"/>
            <a:ext cx="4052456" cy="2971799"/>
          </a:xfrm>
        </p:spPr>
      </p:pic>
      <p:pic>
        <p:nvPicPr>
          <p:cNvPr id="10" name="Content Placeholder 9" descr="A room with a door and glass doors&#10;&#10;Description automatically generated">
            <a:extLst>
              <a:ext uri="{FF2B5EF4-FFF2-40B4-BE49-F238E27FC236}">
                <a16:creationId xmlns:a16="http://schemas.microsoft.com/office/drawing/2014/main" id="{76D3F6B3-C96F-677A-8AD3-713801DCF7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1"/>
            <a:ext cx="4038600" cy="2971799"/>
          </a:xfrm>
        </p:spPr>
      </p:pic>
    </p:spTree>
    <p:extLst>
      <p:ext uri="{BB962C8B-B14F-4D97-AF65-F5344CB8AC3E}">
        <p14:creationId xmlns:p14="http://schemas.microsoft.com/office/powerpoint/2010/main" val="81789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37C3F8-E684-22E8-C24A-EDC436CE1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– MAIN ON-SUITE</a:t>
            </a:r>
          </a:p>
        </p:txBody>
      </p:sp>
      <p:pic>
        <p:nvPicPr>
          <p:cNvPr id="9" name="Content Placeholder 8" descr="A bathroom with a sink and a bathtub&#10;&#10;Description automatically generated">
            <a:extLst>
              <a:ext uri="{FF2B5EF4-FFF2-40B4-BE49-F238E27FC236}">
                <a16:creationId xmlns:a16="http://schemas.microsoft.com/office/drawing/2014/main" id="{0B56F0DC-202E-51AA-40B3-7DF6D18E45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6468"/>
            <a:ext cx="4038600" cy="2972732"/>
          </a:xfrm>
        </p:spPr>
      </p:pic>
      <p:pic>
        <p:nvPicPr>
          <p:cNvPr id="11" name="Content Placeholder 10" descr="A shower with a glass door&#10;&#10;Description automatically generated">
            <a:extLst>
              <a:ext uri="{FF2B5EF4-FFF2-40B4-BE49-F238E27FC236}">
                <a16:creationId xmlns:a16="http://schemas.microsoft.com/office/drawing/2014/main" id="{94DDE13E-39F6-F733-BE5B-232F6228C3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56467"/>
            <a:ext cx="4038600" cy="2972733"/>
          </a:xfrm>
        </p:spPr>
      </p:pic>
    </p:spTree>
    <p:extLst>
      <p:ext uri="{BB962C8B-B14F-4D97-AF65-F5344CB8AC3E}">
        <p14:creationId xmlns:p14="http://schemas.microsoft.com/office/powerpoint/2010/main" val="682265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3400BE-9842-F4BC-D8FA-A5D5F30E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2 - KITCHEN</a:t>
            </a:r>
          </a:p>
        </p:txBody>
      </p:sp>
      <p:pic>
        <p:nvPicPr>
          <p:cNvPr id="9" name="Content Placeholder 8" descr="A stove in a kitchen&#10;&#10;Description automatically generated">
            <a:extLst>
              <a:ext uri="{FF2B5EF4-FFF2-40B4-BE49-F238E27FC236}">
                <a16:creationId xmlns:a16="http://schemas.microsoft.com/office/drawing/2014/main" id="{17905D35-97A9-A7BF-F441-F8C2A5AB1D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62201"/>
            <a:ext cx="4038600" cy="2895599"/>
          </a:xfrm>
        </p:spPr>
      </p:pic>
      <p:pic>
        <p:nvPicPr>
          <p:cNvPr id="11" name="Content Placeholder 10" descr="A kitchen with a sink and a stove&#10;&#10;Description automatically generated">
            <a:extLst>
              <a:ext uri="{FF2B5EF4-FFF2-40B4-BE49-F238E27FC236}">
                <a16:creationId xmlns:a16="http://schemas.microsoft.com/office/drawing/2014/main" id="{767CAB87-1B82-4AFF-E63A-22BEC1D2D6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62201"/>
            <a:ext cx="4038600" cy="2895599"/>
          </a:xfrm>
        </p:spPr>
      </p:pic>
    </p:spTree>
    <p:extLst>
      <p:ext uri="{BB962C8B-B14F-4D97-AF65-F5344CB8AC3E}">
        <p14:creationId xmlns:p14="http://schemas.microsoft.com/office/powerpoint/2010/main" val="4114016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0351D-1D90-7F35-BFF6-EEB2CAF33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HOME 2 -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86294-1586-7ED1-BBA1-CB75B8900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A"/>
          </a:p>
        </p:txBody>
      </p:sp>
      <p:pic>
        <p:nvPicPr>
          <p:cNvPr id="4" name="Content Placeholder 8" descr="A room with a bookcase and a window&#10;&#10;Description automatically generated">
            <a:extLst>
              <a:ext uri="{FF2B5EF4-FFF2-40B4-BE49-F238E27FC236}">
                <a16:creationId xmlns:a16="http://schemas.microsoft.com/office/drawing/2014/main" id="{A273D366-CBBF-40D5-D7EE-197596843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417638"/>
            <a:ext cx="8229600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147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7A2821-08A1-BCA1-DAE7-69FA19B44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3083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LOWER LEVEL FLAT</a:t>
            </a:r>
          </a:p>
        </p:txBody>
      </p:sp>
      <p:pic>
        <p:nvPicPr>
          <p:cNvPr id="8" name="Content Placeholder 7" descr="A room with a kitchen and a table&#10;&#10;Description automatically generated">
            <a:extLst>
              <a:ext uri="{FF2B5EF4-FFF2-40B4-BE49-F238E27FC236}">
                <a16:creationId xmlns:a16="http://schemas.microsoft.com/office/drawing/2014/main" id="{7FD4FD63-0D41-0120-C0B8-558568533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199"/>
            <a:ext cx="8229600" cy="4884717"/>
          </a:xfrm>
        </p:spPr>
      </p:pic>
    </p:spTree>
    <p:extLst>
      <p:ext uri="{BB962C8B-B14F-4D97-AF65-F5344CB8AC3E}">
        <p14:creationId xmlns:p14="http://schemas.microsoft.com/office/powerpoint/2010/main" val="1186653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50F76-E4CD-0927-554C-1D6485B3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LOWER LEVEL FLAT</a:t>
            </a:r>
          </a:p>
        </p:txBody>
      </p:sp>
      <p:pic>
        <p:nvPicPr>
          <p:cNvPr id="8" name="Content Placeholder 7" descr="A kitchen with white cabinets and a black countertop&#10;&#10;Description automatically generated">
            <a:extLst>
              <a:ext uri="{FF2B5EF4-FFF2-40B4-BE49-F238E27FC236}">
                <a16:creationId xmlns:a16="http://schemas.microsoft.com/office/drawing/2014/main" id="{FEE5B464-EE53-747D-05BD-4A465716BB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3600"/>
            <a:ext cx="4038600" cy="2895600"/>
          </a:xfrm>
        </p:spPr>
      </p:pic>
      <p:pic>
        <p:nvPicPr>
          <p:cNvPr id="10" name="Content Placeholder 9" descr="A bathroom with a glass shower&#10;&#10;Description automatically generated">
            <a:extLst>
              <a:ext uri="{FF2B5EF4-FFF2-40B4-BE49-F238E27FC236}">
                <a16:creationId xmlns:a16="http://schemas.microsoft.com/office/drawing/2014/main" id="{314F3887-DAA4-13C1-523A-9CD83541FD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33600"/>
            <a:ext cx="4038600" cy="2895600"/>
          </a:xfrm>
        </p:spPr>
      </p:pic>
    </p:spTree>
    <p:extLst>
      <p:ext uri="{BB962C8B-B14F-4D97-AF65-F5344CB8AC3E}">
        <p14:creationId xmlns:p14="http://schemas.microsoft.com/office/powerpoint/2010/main" val="3023169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70CEC-70F0-7B10-AF0F-C7EABDF9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52400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GARAGE &amp; OFFICE</a:t>
            </a:r>
          </a:p>
        </p:txBody>
      </p:sp>
      <p:pic>
        <p:nvPicPr>
          <p:cNvPr id="5" name="Content Placeholder 4" descr="A building with a garage door&#10;&#10;Description automatically generated">
            <a:extLst>
              <a:ext uri="{FF2B5EF4-FFF2-40B4-BE49-F238E27FC236}">
                <a16:creationId xmlns:a16="http://schemas.microsoft.com/office/drawing/2014/main" id="{9AF16B63-04FA-A3AD-CE35-4D87C984F8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284514"/>
            <a:ext cx="8229598" cy="5165724"/>
          </a:xfrm>
        </p:spPr>
      </p:pic>
    </p:spTree>
    <p:extLst>
      <p:ext uri="{BB962C8B-B14F-4D97-AF65-F5344CB8AC3E}">
        <p14:creationId xmlns:p14="http://schemas.microsoft.com/office/powerpoint/2010/main" val="3328567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335003-4989-AF2E-285D-3A9BC001D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83848"/>
            <a:ext cx="8229600" cy="1143000"/>
          </a:xfrm>
        </p:spPr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GARDEN &amp; PARKING AREAS</a:t>
            </a:r>
          </a:p>
        </p:txBody>
      </p:sp>
      <p:pic>
        <p:nvPicPr>
          <p:cNvPr id="8" name="Content Placeholder 7" descr="A white wall with stairs&#10;&#10;Description automatically generated with medium confidence">
            <a:extLst>
              <a:ext uri="{FF2B5EF4-FFF2-40B4-BE49-F238E27FC236}">
                <a16:creationId xmlns:a16="http://schemas.microsoft.com/office/drawing/2014/main" id="{17985DA4-3668-0029-0F14-247E9BF292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0"/>
            <a:ext cx="4038600" cy="2923379"/>
          </a:xfrm>
        </p:spPr>
      </p:pic>
      <p:pic>
        <p:nvPicPr>
          <p:cNvPr id="15" name="Content Placeholder 14" descr="A brick driveway with a house in the background&#10;&#10;Description automatically generated">
            <a:extLst>
              <a:ext uri="{FF2B5EF4-FFF2-40B4-BE49-F238E27FC236}">
                <a16:creationId xmlns:a16="http://schemas.microsoft.com/office/drawing/2014/main" id="{30227206-8B66-937B-2AD6-8582774A6A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1"/>
            <a:ext cx="4038600" cy="2923380"/>
          </a:xfrm>
        </p:spPr>
      </p:pic>
    </p:spTree>
    <p:extLst>
      <p:ext uri="{BB962C8B-B14F-4D97-AF65-F5344CB8AC3E}">
        <p14:creationId xmlns:p14="http://schemas.microsoft.com/office/powerpoint/2010/main" val="4109847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6D7C3-41CE-C524-9AF6-FC7237C5B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A" sz="4000">
                <a:latin typeface="Avenir Next Condensed" panose="020B0506020202020204" pitchFamily="34" charset="0"/>
              </a:rPr>
              <a:t>FLOOR PLANS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AE7327-2334-74F9-A777-A894ECACF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349" y="1600200"/>
            <a:ext cx="6407301" cy="4525963"/>
          </a:xfrm>
        </p:spPr>
      </p:pic>
    </p:spTree>
    <p:extLst>
      <p:ext uri="{BB962C8B-B14F-4D97-AF65-F5344CB8AC3E}">
        <p14:creationId xmlns:p14="http://schemas.microsoft.com/office/powerpoint/2010/main" val="2538611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DB7BF8E8-8535-240E-0BCE-DDD588130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28600"/>
            <a:ext cx="3192705" cy="495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311E4B-7479-AAA3-6677-E19BCD5225A7}"/>
              </a:ext>
            </a:extLst>
          </p:cNvPr>
          <p:cNvSpPr txBox="1"/>
          <p:nvPr/>
        </p:nvSpPr>
        <p:spPr>
          <a:xfrm>
            <a:off x="3352800" y="3352800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A">
                <a:solidFill>
                  <a:srgbClr val="92D050"/>
                </a:solidFill>
                <a:latin typeface="Avenir Next Condensed" panose="020B0506020202020204" pitchFamily="34" charset="0"/>
              </a:rPr>
              <a:t>GLENDA BOSCH</a:t>
            </a:r>
          </a:p>
          <a:p>
            <a:r>
              <a:rPr lang="en-NA">
                <a:solidFill>
                  <a:srgbClr val="92D050"/>
                </a:solidFill>
                <a:latin typeface="Avenir Next Condensed" panose="020B0506020202020204" pitchFamily="34" charset="0"/>
              </a:rPr>
              <a:t>GREEN DOOR PROPERTIES</a:t>
            </a:r>
          </a:p>
          <a:p>
            <a:r>
              <a:rPr lang="en-NA">
                <a:solidFill>
                  <a:srgbClr val="92D050"/>
                </a:solidFill>
                <a:latin typeface="Avenir Next Condensed" panose="020B0506020202020204" pitchFamily="34" charset="0"/>
              </a:rPr>
              <a:t>+264 81 124 2358</a:t>
            </a:r>
          </a:p>
          <a:p>
            <a:r>
              <a:rPr lang="en-NA">
                <a:solidFill>
                  <a:srgbClr val="92D050"/>
                </a:solidFill>
                <a:latin typeface="Avenir Next Condensed" panose="020B0506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glenda@greendoorproperties.co</a:t>
            </a:r>
            <a:endParaRPr lang="en-NA">
              <a:solidFill>
                <a:srgbClr val="92D050"/>
              </a:solidFill>
              <a:latin typeface="Avenir Next Condensed" panose="020B0506020202020204" pitchFamily="34" charset="0"/>
            </a:endParaRPr>
          </a:p>
          <a:p>
            <a:r>
              <a:rPr lang="en-NA">
                <a:solidFill>
                  <a:srgbClr val="92D050"/>
                </a:solidFill>
                <a:latin typeface="Avenir Next Condensed" panose="020B0506020202020204" pitchFamily="34" charset="0"/>
              </a:rPr>
              <a:t>www.greendoorproperties.co</a:t>
            </a:r>
          </a:p>
        </p:txBody>
      </p:sp>
    </p:spTree>
    <p:extLst>
      <p:ext uri="{BB962C8B-B14F-4D97-AF65-F5344CB8AC3E}">
        <p14:creationId xmlns:p14="http://schemas.microsoft.com/office/powerpoint/2010/main" val="2571463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C000"/>
        </a:solidFill>
        <a:ln w="9525">
          <a:solidFill>
            <a:schemeClr val="tx1"/>
          </a:solidFill>
          <a:round/>
          <a:headEnd/>
          <a:tailEnd/>
        </a:ln>
      </a:spPr>
      <a:bodyPr/>
      <a:lstStyle>
        <a:defPPr>
          <a:spcBef>
            <a:spcPct val="0"/>
          </a:spcBef>
          <a:buFontTx/>
          <a:buNone/>
          <a:defRPr sz="1800">
            <a:latin typeface="Arial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221A579EAF784CADB4004A03AB3CC1" ma:contentTypeVersion="18" ma:contentTypeDescription="Create a new document." ma:contentTypeScope="" ma:versionID="a1aafbd8c1d3ee5916a72d4d4ae28324">
  <xsd:schema xmlns:xsd="http://www.w3.org/2001/XMLSchema" xmlns:xs="http://www.w3.org/2001/XMLSchema" xmlns:p="http://schemas.microsoft.com/office/2006/metadata/properties" xmlns:ns2="e5d7bc60-0c1d-4c66-a70e-afab07b011f7" xmlns:ns3="ae4c5b8b-a9ae-463b-8c69-fea32f810cae" targetNamespace="http://schemas.microsoft.com/office/2006/metadata/properties" ma:root="true" ma:fieldsID="58f3faf87e0ed3e81544c85dcebdedd3" ns2:_="" ns3:_="">
    <xsd:import namespace="e5d7bc60-0c1d-4c66-a70e-afab07b011f7"/>
    <xsd:import namespace="ae4c5b8b-a9ae-463b-8c69-fea32f810c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d7bc60-0c1d-4c66-a70e-afab07b011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0ec73d-818d-417b-8eda-c1b30ed6f0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4c5b8b-a9ae-463b-8c69-fea32f810ca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3f306d-ade4-4375-93bf-554ae1b024e4}" ma:internalName="TaxCatchAll" ma:showField="CatchAllData" ma:web="ae4c5b8b-a9ae-463b-8c69-fea32f810c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d7bc60-0c1d-4c66-a70e-afab07b011f7">
      <Terms xmlns="http://schemas.microsoft.com/office/infopath/2007/PartnerControls"/>
    </lcf76f155ced4ddcb4097134ff3c332f>
    <TaxCatchAll xmlns="ae4c5b8b-a9ae-463b-8c69-fea32f810cae" xsi:nil="true"/>
  </documentManagement>
</p:properties>
</file>

<file path=customXml/itemProps1.xml><?xml version="1.0" encoding="utf-8"?>
<ds:datastoreItem xmlns:ds="http://schemas.openxmlformats.org/officeDocument/2006/customXml" ds:itemID="{A935EAAD-0806-49EE-B864-DAA487A7C4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d7bc60-0c1d-4c66-a70e-afab07b011f7"/>
    <ds:schemaRef ds:uri="ae4c5b8b-a9ae-463b-8c69-fea32f810c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E319E0-84C0-4577-8D86-6B92D57141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F7C2DE-71E7-4485-AAEE-CAE068753DAE}">
  <ds:schemaRefs>
    <ds:schemaRef ds:uri="http://www.w3.org/XML/1998/namespace"/>
    <ds:schemaRef ds:uri="ae4c5b8b-a9ae-463b-8c69-fea32f810ca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e5d7bc60-0c1d-4c66-a70e-afab07b011f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386</Words>
  <Application>Microsoft Office PowerPoint</Application>
  <PresentationFormat>On-screen Show (4:3)</PresentationFormat>
  <Paragraphs>61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Arial Nova Cond</vt:lpstr>
      <vt:lpstr>Avenir Next</vt:lpstr>
      <vt:lpstr>Avenir Next Condensed</vt:lpstr>
      <vt:lpstr>Calibri</vt:lpstr>
      <vt:lpstr>Corbel</vt:lpstr>
      <vt:lpstr>Office Theme</vt:lpstr>
      <vt:lpstr>HOUSE CHAMONIX</vt:lpstr>
      <vt:lpstr>DESCRIPTION</vt:lpstr>
      <vt:lpstr>18 CHAMONIX STR AUASBLICK WINDHOEK NAMIBIA</vt:lpstr>
      <vt:lpstr>SUNRISE AND VIEW TO THE EAST</vt:lpstr>
      <vt:lpstr>STAIRCASE TO 2ND HOME</vt:lpstr>
      <vt:lpstr>HOME 1 – DOUBLE VOLUME - LOUNGE</vt:lpstr>
      <vt:lpstr>HOME 1 - KITCHEN</vt:lpstr>
      <vt:lpstr>HOME 1 - KITCHEN</vt:lpstr>
      <vt:lpstr>HOME 1- KITCHEN</vt:lpstr>
      <vt:lpstr>HOME 1 – MEZZANINE LEVEL</vt:lpstr>
      <vt:lpstr>HOME 1- MAIN BEDROOM</vt:lpstr>
      <vt:lpstr>HOME 1 – MAIN BEDROOM – WALK IN CLOSET</vt:lpstr>
      <vt:lpstr>HOME 1 – MAIN EN SUITE </vt:lpstr>
      <vt:lpstr>HOME 1- BEDROOM 2 &amp; 3</vt:lpstr>
      <vt:lpstr>SHARED BATHROOM - BEDROOM 2 &amp; 3</vt:lpstr>
      <vt:lpstr>BEDROOM 4 WITH ON-SUITE AND BALCONY</vt:lpstr>
      <vt:lpstr>ROOFTOP VIEW TO THE SOUTH</vt:lpstr>
      <vt:lpstr>KITCHEN/DINING AREA GLASS DOORS TO ROOFTOP</vt:lpstr>
      <vt:lpstr>HOME 2 – HALLWAY AND DINING AREA</vt:lpstr>
      <vt:lpstr>HOME 2 – ENTERTAINMENT / OFFICE AREA 117 SQM </vt:lpstr>
      <vt:lpstr>HOME 2 WITH OWN ENTRTANCE</vt:lpstr>
      <vt:lpstr>HOME 2 – BEDROOM 2</vt:lpstr>
      <vt:lpstr>HOME 2 – MAIN BEDROOM</vt:lpstr>
      <vt:lpstr>HOME 2 – MAIN ON-SUITE</vt:lpstr>
      <vt:lpstr>HOME 2 - KITCHEN</vt:lpstr>
      <vt:lpstr>HOME 2 - OFFICE</vt:lpstr>
      <vt:lpstr>LOWER LEVEL FLAT</vt:lpstr>
      <vt:lpstr>LOWER LEVEL FLAT</vt:lpstr>
      <vt:lpstr>GARAGE &amp; OFFICE</vt:lpstr>
      <vt:lpstr>GARDEN &amp; PARKING AREAS</vt:lpstr>
      <vt:lpstr>FLOOR PLANS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Coming soon!!</dc:title>
  <dc:creator>Zelda</dc:creator>
  <cp:lastModifiedBy>Glenda Bosch</cp:lastModifiedBy>
  <cp:revision>1</cp:revision>
  <cp:lastPrinted>2021-09-30T10:01:06Z</cp:lastPrinted>
  <dcterms:created xsi:type="dcterms:W3CDTF">2006-08-16T00:00:00Z</dcterms:created>
  <dcterms:modified xsi:type="dcterms:W3CDTF">2024-10-08T13:56:13Z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0x010100A3221A579EAF784CADB4004A03AB3CC1</vt:lpwstr>
  </property>
  <property fmtid="{D5CDD505-2E9C-101B-9397-08002B2CF9AE}" pid="3" name="MediaServiceImageTags">
    <vt:lpwstr/>
  </property>
</Properties>
</file>